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11"/>
  </p:notesMasterIdLst>
  <p:sldIdLst>
    <p:sldId id="256" r:id="rId2"/>
    <p:sldId id="258" r:id="rId3"/>
    <p:sldId id="257" r:id="rId4"/>
    <p:sldId id="259" r:id="rId5"/>
    <p:sldId id="260" r:id="rId6"/>
    <p:sldId id="261" r:id="rId7"/>
    <p:sldId id="264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outlineViewPr>
    <p:cViewPr>
      <p:scale>
        <a:sx n="33" d="100"/>
        <a:sy n="33" d="100"/>
      </p:scale>
      <p:origin x="0" y="-7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85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C7546C-7DD0-4639-82AE-E020F879BC13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71F61-04FC-4F32-A1BD-F1BF5077D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863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71F61-04FC-4F32-A1BD-F1BF5077D53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516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B9E4-1EAE-4B0B-8CAE-A5029BE9AC3D}" type="datetimeFigureOut">
              <a:rPr lang="ru-RU" smtClean="0"/>
              <a:t>13.04.2022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6845-E3E4-4ABE-94F0-20140FA96C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7478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B9E4-1EAE-4B0B-8CAE-A5029BE9AC3D}" type="datetimeFigureOut">
              <a:rPr lang="ru-RU" smtClean="0"/>
              <a:t>13.04.2022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6845-E3E4-4ABE-94F0-20140FA96C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1373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B9E4-1EAE-4B0B-8CAE-A5029BE9AC3D}" type="datetimeFigureOut">
              <a:rPr lang="ru-RU" smtClean="0"/>
              <a:t>13.04.2022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6845-E3E4-4ABE-94F0-20140FA96C8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95383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B9E4-1EAE-4B0B-8CAE-A5029BE9AC3D}" type="datetimeFigureOut">
              <a:rPr lang="ru-RU" smtClean="0"/>
              <a:t>13.04.2022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6845-E3E4-4ABE-94F0-20140FA96C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6108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B9E4-1EAE-4B0B-8CAE-A5029BE9AC3D}" type="datetimeFigureOut">
              <a:rPr lang="ru-RU" smtClean="0"/>
              <a:t>13.04.2022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6845-E3E4-4ABE-94F0-20140FA96C8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8754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B9E4-1EAE-4B0B-8CAE-A5029BE9AC3D}" type="datetimeFigureOut">
              <a:rPr lang="ru-RU" smtClean="0"/>
              <a:t>13.04.2022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6845-E3E4-4ABE-94F0-20140FA96C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2464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B9E4-1EAE-4B0B-8CAE-A5029BE9AC3D}" type="datetimeFigureOut">
              <a:rPr lang="ru-RU" smtClean="0"/>
              <a:t>13.04.2022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6845-E3E4-4ABE-94F0-20140FA96C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1456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B9E4-1EAE-4B0B-8CAE-A5029BE9AC3D}" type="datetimeFigureOut">
              <a:rPr lang="ru-RU" smtClean="0"/>
              <a:t>13.04.2022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6845-E3E4-4ABE-94F0-20140FA96C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7035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B9E4-1EAE-4B0B-8CAE-A5029BE9AC3D}" type="datetimeFigureOut">
              <a:rPr lang="ru-RU" smtClean="0"/>
              <a:t>13.04.2022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6845-E3E4-4ABE-94F0-20140FA96C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9010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B9E4-1EAE-4B0B-8CAE-A5029BE9AC3D}" type="datetimeFigureOut">
              <a:rPr lang="ru-RU" smtClean="0"/>
              <a:t>13.04.2022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6845-E3E4-4ABE-94F0-20140FA96C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2984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B9E4-1EAE-4B0B-8CAE-A5029BE9AC3D}" type="datetimeFigureOut">
              <a:rPr lang="ru-RU" smtClean="0"/>
              <a:t>13.04.2022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6845-E3E4-4ABE-94F0-20140FA96C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6664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B9E4-1EAE-4B0B-8CAE-A5029BE9AC3D}" type="datetimeFigureOut">
              <a:rPr lang="ru-RU" smtClean="0"/>
              <a:t>13.04.2022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6845-E3E4-4ABE-94F0-20140FA96C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144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B9E4-1EAE-4B0B-8CAE-A5029BE9AC3D}" type="datetimeFigureOut">
              <a:rPr lang="ru-RU" smtClean="0"/>
              <a:t>13.04.2022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6845-E3E4-4ABE-94F0-20140FA96C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0755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B9E4-1EAE-4B0B-8CAE-A5029BE9AC3D}" type="datetimeFigureOut">
              <a:rPr lang="ru-RU" smtClean="0"/>
              <a:t>13.04.2022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6845-E3E4-4ABE-94F0-20140FA96C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492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B9E4-1EAE-4B0B-8CAE-A5029BE9AC3D}" type="datetimeFigureOut">
              <a:rPr lang="ru-RU" smtClean="0"/>
              <a:t>13.04.2022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6845-E3E4-4ABE-94F0-20140FA96C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016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B9E4-1EAE-4B0B-8CAE-A5029BE9AC3D}" type="datetimeFigureOut">
              <a:rPr lang="ru-RU" smtClean="0"/>
              <a:t>13.04.2022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6845-E3E4-4ABE-94F0-20140FA96C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8800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0B9E4-1EAE-4B0B-8CAE-A5029BE9AC3D}" type="datetimeFigureOut">
              <a:rPr lang="ru-RU" smtClean="0"/>
              <a:t>13.04.2022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3436845-E3E4-4ABE-94F0-20140FA96C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83137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75165" y="2146957"/>
            <a:ext cx="7766936" cy="1646302"/>
          </a:xfrm>
        </p:spPr>
        <p:txBody>
          <a:bodyPr/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ленговые слова»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72509" y="5544782"/>
            <a:ext cx="4919491" cy="1203747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Выполнила: Валл Анастасия,</a:t>
            </a: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ученица 9 «а» класса</a:t>
            </a: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Руководитель: Шипилова Светлана Леонидовна</a:t>
            </a: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русского языка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8610" y="1892890"/>
            <a:ext cx="66197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Проектная работа по русскому языку по теме:</a:t>
            </a:r>
            <a:endParaRPr lang="ru-RU" sz="32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84618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573" y="145960"/>
            <a:ext cx="8596668" cy="2816182"/>
          </a:xfrm>
        </p:spPr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Цель проекта</a:t>
            </a:r>
            <a:r>
              <a:rPr lang="ru-RU" sz="2800" dirty="0"/>
              <a:t>: </a:t>
            </a:r>
            <a:r>
              <a:rPr lang="ru-RU" sz="2800" dirty="0" smtClean="0"/>
              <a:t>Изучение </a:t>
            </a:r>
            <a:r>
              <a:rPr lang="ru-RU" sz="2800" dirty="0"/>
              <a:t>особенностей речи школьников и употребления сленговых слов (</a:t>
            </a:r>
            <a:r>
              <a:rPr lang="ru-RU" sz="2800" dirty="0" smtClean="0"/>
              <a:t>выражений</a:t>
            </a:r>
            <a:r>
              <a:rPr lang="ru-RU" sz="2000" dirty="0"/>
              <a:t>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Задачи </a:t>
            </a:r>
            <a:r>
              <a:rPr lang="ru-RU" sz="2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проекта</a:t>
            </a:r>
            <a:r>
              <a:rPr lang="ru-RU" sz="2200" dirty="0" smtClean="0"/>
              <a:t>: Узнать </a:t>
            </a:r>
            <a:r>
              <a:rPr lang="ru-RU" sz="2200" dirty="0"/>
              <a:t>происхождение и виды </a:t>
            </a:r>
            <a:r>
              <a:rPr lang="ru-RU" sz="2200" dirty="0" smtClean="0"/>
              <a:t>сленга</a:t>
            </a:r>
            <a:r>
              <a:rPr lang="ru-RU" sz="2200" dirty="0" smtClean="0"/>
              <a:t>. Провести </a:t>
            </a:r>
            <a:r>
              <a:rPr lang="ru-RU" sz="2200" dirty="0"/>
              <a:t>анкетирование среди школьников на употребление сленговых слов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Познакомить старшее поколение со сленгом </a:t>
            </a:r>
            <a:r>
              <a:rPr lang="ru-RU" sz="2200" dirty="0" smtClean="0"/>
              <a:t>школьников,</a:t>
            </a:r>
            <a:r>
              <a:rPr lang="ru-RU" sz="2200" dirty="0"/>
              <a:t> с</a:t>
            </a:r>
            <a:r>
              <a:rPr lang="ru-RU" sz="2200" dirty="0" smtClean="0"/>
              <a:t>оставить </a:t>
            </a:r>
            <a:r>
              <a:rPr lang="ru-RU" sz="2200" dirty="0"/>
              <a:t>словарь </a:t>
            </a:r>
            <a:r>
              <a:rPr lang="ru-RU" sz="2200" dirty="0" smtClean="0"/>
              <a:t>сленговых слов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483" y="3593206"/>
            <a:ext cx="8873544" cy="301365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200" dirty="0">
                <a:solidFill>
                  <a:schemeClr val="accent1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Актуальность</a:t>
            </a:r>
            <a:r>
              <a:rPr lang="ru-RU" sz="2200" dirty="0">
                <a:solidFill>
                  <a:srgbClr val="90C226"/>
                </a:solidFill>
                <a:ea typeface="+mj-ea"/>
                <a:cs typeface="+mj-cs"/>
              </a:rPr>
              <a:t> проекта заключается в активном использовании сленга школьниками всех возрастов, повышенном интересе к сленгу, как к особенной части языка. Эту проектную работу можно использовать на уроке русского языка как для младших, так и для старших классов.  Для уменьшения использования подростками и детьми сленговых выражений. А также использование словаря, составленного на основе опроса школьников, для ознакомления старшего поколения и учительского коллектива.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400" dirty="0">
              <a:solidFill>
                <a:srgbClr val="90C226"/>
              </a:solidFill>
              <a:ea typeface="+mj-ea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90C226"/>
                </a:solidFill>
                <a:ea typeface="+mj-ea"/>
                <a:cs typeface="+mj-cs"/>
              </a:rPr>
              <a:t/>
            </a:r>
            <a:br>
              <a:rPr lang="ru-RU" sz="2400" dirty="0">
                <a:solidFill>
                  <a:srgbClr val="90C226"/>
                </a:solidFill>
                <a:ea typeface="+mj-ea"/>
                <a:cs typeface="+mj-cs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1634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2653" y="218939"/>
            <a:ext cx="5787861" cy="771301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же такое сленг?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5307" y="997354"/>
            <a:ext cx="7637173" cy="4423217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Сленг</a:t>
            </a:r>
            <a:r>
              <a:rPr lang="ru-RU" sz="2000" dirty="0">
                <a:solidFill>
                  <a:srgbClr val="90C226"/>
                </a:solidFill>
                <a:ea typeface="+mj-ea"/>
                <a:cs typeface="+mj-cs"/>
              </a:rPr>
              <a:t>- это набор слов или новых значений существующих слов, употребляемых в различных группах людей. В английской лексикографии термин «сленг» получил широкое распространение приблизительно в начале 19 века.</a:t>
            </a:r>
            <a:br>
              <a:rPr lang="ru-RU" sz="2000" dirty="0">
                <a:solidFill>
                  <a:srgbClr val="90C226"/>
                </a:solidFill>
                <a:ea typeface="+mj-ea"/>
                <a:cs typeface="+mj-cs"/>
              </a:rPr>
            </a:b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Сленг</a:t>
            </a:r>
            <a:r>
              <a:rPr lang="ru-RU" sz="2000" dirty="0">
                <a:solidFill>
                  <a:srgbClr val="90C226"/>
                </a:solidFill>
                <a:ea typeface="+mj-ea"/>
                <a:cs typeface="+mj-cs"/>
              </a:rPr>
              <a:t>- это то </a:t>
            </a:r>
            <a:r>
              <a:rPr lang="ru-RU" sz="2000" dirty="0" smtClean="0">
                <a:solidFill>
                  <a:srgbClr val="90C226"/>
                </a:solidFill>
                <a:ea typeface="+mj-ea"/>
                <a:cs typeface="+mj-cs"/>
              </a:rPr>
              <a:t>же, что </a:t>
            </a:r>
            <a:r>
              <a:rPr lang="ru-RU" sz="2000" dirty="0">
                <a:solidFill>
                  <a:srgbClr val="90C226"/>
                </a:solidFill>
                <a:ea typeface="+mj-ea"/>
                <a:cs typeface="+mj-cs"/>
              </a:rPr>
              <a:t>и жаргон. Это вариант разговорной речи, не совпадающий с нормой литературного языка. Русский молодежный сленг представляет собой интереснейший лингвистический феномен, бытование которого ограничено не только определенными возрастными рамками, как это ясно из самой его номинации, но социальными, временными, </a:t>
            </a:r>
            <a:r>
              <a:rPr lang="ru-RU" sz="2000" dirty="0" smtClean="0">
                <a:solidFill>
                  <a:srgbClr val="90C226"/>
                </a:solidFill>
                <a:ea typeface="+mj-ea"/>
                <a:cs typeface="+mj-cs"/>
              </a:rPr>
              <a:t>пространстве.</a:t>
            </a:r>
          </a:p>
          <a:p>
            <a:r>
              <a:rPr lang="ru-RU" sz="2100" dirty="0" smtClean="0">
                <a:solidFill>
                  <a:srgbClr val="90C226"/>
                </a:solidFill>
                <a:ea typeface="+mj-ea"/>
                <a:cs typeface="+mj-cs"/>
              </a:rPr>
              <a:t>Так </a:t>
            </a:r>
            <a:r>
              <a:rPr lang="ru-RU" sz="2100" dirty="0">
                <a:solidFill>
                  <a:srgbClr val="90C226"/>
                </a:solidFill>
                <a:ea typeface="+mj-ea"/>
                <a:cs typeface="+mj-cs"/>
              </a:rPr>
              <a:t>же значение термина </a:t>
            </a:r>
            <a:r>
              <a:rPr lang="ru-RU" sz="2100" dirty="0">
                <a:solidFill>
                  <a:schemeClr val="accent1">
                    <a:lumMod val="20000"/>
                    <a:lumOff val="80000"/>
                  </a:schemeClr>
                </a:solidFill>
                <a:ea typeface="+mj-ea"/>
                <a:cs typeface="+mj-cs"/>
              </a:rPr>
              <a:t>«сленг» </a:t>
            </a:r>
            <a:r>
              <a:rPr lang="ru-RU" sz="2100" dirty="0">
                <a:solidFill>
                  <a:srgbClr val="90C226"/>
                </a:solidFill>
                <a:ea typeface="+mj-ea"/>
                <a:cs typeface="+mj-cs"/>
              </a:rPr>
              <a:t>обозначено в Большой Советской Энциклопедии, как разговорная речь, имеющая экспрессивно и эмоционально окрашенный оттенок, содержащая существенные отклонения от  принятых литературно языковых </a:t>
            </a:r>
            <a:r>
              <a:rPr lang="ru-RU" sz="2100" dirty="0" smtClean="0">
                <a:solidFill>
                  <a:srgbClr val="90C226"/>
                </a:solidFill>
                <a:ea typeface="+mj-ea"/>
                <a:cs typeface="+mj-cs"/>
              </a:rPr>
              <a:t>норм.</a:t>
            </a:r>
            <a:endParaRPr lang="ru-RU" sz="2100" dirty="0"/>
          </a:p>
        </p:txBody>
      </p:sp>
      <p:sp>
        <p:nvSpPr>
          <p:cNvPr id="4" name="Стрелка вправо 3"/>
          <p:cNvSpPr/>
          <p:nvPr/>
        </p:nvSpPr>
        <p:spPr>
          <a:xfrm flipV="1">
            <a:off x="0" y="356277"/>
            <a:ext cx="605307" cy="4966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5872767" y="356276"/>
            <a:ext cx="643943" cy="49662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713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186" y="154546"/>
            <a:ext cx="9787943" cy="957330"/>
          </a:xfrm>
        </p:spPr>
        <p:txBody>
          <a:bodyPr>
            <a:noAutofit/>
          </a:bodyPr>
          <a:lstStyle/>
          <a:p>
            <a:r>
              <a:rPr lang="ru-RU" dirty="0" smtClean="0"/>
              <a:t>Существуют различные виды сленга: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186" y="1210614"/>
            <a:ext cx="10419007" cy="521594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accent1"/>
                </a:solidFill>
              </a:rPr>
              <a:t>Молодёжный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1"/>
                </a:solidFill>
              </a:rPr>
              <a:t>Школьный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1"/>
                </a:solidFill>
              </a:rPr>
              <a:t>Студенческий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1"/>
                </a:solidFill>
              </a:rPr>
              <a:t>Байкерский    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1"/>
                </a:solidFill>
              </a:rPr>
              <a:t>И т.д</a:t>
            </a:r>
            <a:endParaRPr lang="ru-RU" sz="2400" dirty="0">
              <a:solidFill>
                <a:schemeClr val="accent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accent1"/>
                </a:solidFill>
              </a:rPr>
              <a:t>Профессиональный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1"/>
                </a:solidFill>
              </a:rPr>
              <a:t>Врачебный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1"/>
                </a:solidFill>
              </a:rPr>
              <a:t>Водительский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1"/>
                </a:solidFill>
              </a:rPr>
              <a:t>И т.д</a:t>
            </a:r>
            <a:endParaRPr lang="ru-RU" sz="2400" dirty="0">
              <a:solidFill>
                <a:schemeClr val="accent1"/>
              </a:solidFill>
            </a:endParaRPr>
          </a:p>
          <a:p>
            <a:pPr>
              <a:buFont typeface="+mj-lt"/>
              <a:buAutoNum type="arabicPeriod"/>
            </a:pPr>
            <a:r>
              <a:rPr lang="ru-RU" sz="2800" dirty="0" smtClean="0">
                <a:solidFill>
                  <a:schemeClr val="accent1"/>
                </a:solidFill>
              </a:rPr>
              <a:t>Легарный или арго</a:t>
            </a:r>
            <a:endParaRPr lang="ru-RU" sz="28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ru-RU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23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428" y="274750"/>
            <a:ext cx="8596668" cy="1320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Молодёжный (школьный сленг):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4638"/>
            <a:ext cx="8596668" cy="31732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>
                <a:solidFill>
                  <a:schemeClr val="accent1"/>
                </a:solidFill>
              </a:rPr>
              <a:t>Молодежный сленг в сравнении с другими видами жаргона очень живой, в нем постоянно появляются новые слова, он популярен и широко распространен. Возраст носителей молодежного сленга — молодые люди до 30-35 лет. Это учащиеся (школьники, студенты) и представители разных направлений и движений (панки, хиппи, байкеры и т.п</a:t>
            </a:r>
            <a:r>
              <a:rPr lang="ru-RU" sz="2200" dirty="0" smtClean="0">
                <a:solidFill>
                  <a:schemeClr val="accent1"/>
                </a:solidFill>
              </a:rPr>
              <a:t>.)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accent1"/>
                </a:solidFill>
              </a:rPr>
              <a:t>  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0" y="379569"/>
            <a:ext cx="592428" cy="4121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078051"/>
            <a:ext cx="8152327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solidFill>
                  <a:schemeClr val="accent1"/>
                </a:solidFill>
              </a:rPr>
              <a:t>В каких же ситуациях или сферах употребляется школьный сленг? Как правило, школьники используют сленговые словечки в нескольких направлениях: Школа, Быт, Досуг, Оценки. 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2501" y="4353059"/>
            <a:ext cx="77273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chemeClr val="accent1"/>
                </a:solidFill>
              </a:rPr>
              <a:t> Что </a:t>
            </a:r>
            <a:r>
              <a:rPr lang="ru-RU" sz="2200" dirty="0">
                <a:solidFill>
                  <a:schemeClr val="accent1"/>
                </a:solidFill>
              </a:rPr>
              <a:t>касается первой группы, то она наиболее распространенная. Примером школьного сленга будут названия учебных </a:t>
            </a:r>
            <a:r>
              <a:rPr lang="ru-RU" sz="2200" dirty="0" smtClean="0">
                <a:solidFill>
                  <a:schemeClr val="accent1"/>
                </a:solidFill>
              </a:rPr>
              <a:t>предметов, учителей, каких-то предметов или процессов.</a:t>
            </a:r>
            <a:endParaRPr lang="ru-RU" sz="2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75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550" y="210355"/>
            <a:ext cx="8596668" cy="1320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Примеры школьного сленга: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547" y="870755"/>
            <a:ext cx="8596668" cy="480119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>
              <a:solidFill>
                <a:schemeClr val="accent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accent1"/>
                </a:solidFill>
              </a:rPr>
              <a:t>Физ-ра– физкультура.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accent1"/>
                </a:solidFill>
              </a:rPr>
              <a:t>Инглиш– английский язык.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accent1"/>
                </a:solidFill>
              </a:rPr>
              <a:t>Шпоры– подсказки, шпаргалки.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accent1"/>
                </a:solidFill>
              </a:rPr>
              <a:t>Домашка- домашняя работа.</a:t>
            </a:r>
            <a:endParaRPr lang="ru-RU" sz="2800" dirty="0">
              <a:solidFill>
                <a:schemeClr val="accent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accent1"/>
                </a:solidFill>
              </a:rPr>
              <a:t>Стримить</a:t>
            </a:r>
            <a:r>
              <a:rPr lang="ru-RU" sz="2800" dirty="0">
                <a:solidFill>
                  <a:schemeClr val="accent1"/>
                </a:solidFill>
              </a:rPr>
              <a:t>- </a:t>
            </a:r>
            <a:r>
              <a:rPr lang="ru-RU" sz="2800" dirty="0" smtClean="0">
                <a:solidFill>
                  <a:schemeClr val="accent1"/>
                </a:solidFill>
              </a:rPr>
              <a:t>онлайн </a:t>
            </a:r>
            <a:r>
              <a:rPr lang="ru-RU" sz="2800" dirty="0">
                <a:solidFill>
                  <a:schemeClr val="accent1"/>
                </a:solidFill>
              </a:rPr>
              <a:t>транслирование или комментирование </a:t>
            </a:r>
            <a:r>
              <a:rPr lang="ru-RU" sz="2800" dirty="0" smtClean="0">
                <a:solidFill>
                  <a:schemeClr val="accent1"/>
                </a:solidFill>
              </a:rPr>
              <a:t>видео-потока, прямой эфир.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accent1"/>
                </a:solidFill>
              </a:rPr>
              <a:t>Краш</a:t>
            </a:r>
            <a:r>
              <a:rPr lang="ru-RU" sz="2800" dirty="0">
                <a:solidFill>
                  <a:schemeClr val="accent1"/>
                </a:solidFill>
              </a:rPr>
              <a:t>- объект безмерного обожания и обычно тайной </a:t>
            </a:r>
            <a:r>
              <a:rPr lang="ru-RU" sz="2800" dirty="0" smtClean="0">
                <a:solidFill>
                  <a:schemeClr val="accent1"/>
                </a:solidFill>
              </a:rPr>
              <a:t>любви.</a:t>
            </a:r>
          </a:p>
          <a:p>
            <a:pPr marL="0" indent="0">
              <a:buNone/>
            </a:pP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0" y="326265"/>
            <a:ext cx="579550" cy="3427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7683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058" y="133081"/>
            <a:ext cx="8596668" cy="6267719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Немного о словаре, как о продукте моего проекта, в нем указаны все слова из проведенного мной анкетирования, которые разделяются на три группы: часто употребляемые, редко употребляемые и никогда не потребляемые. Так же в словаре, помимо этих слов, прописывается количество человек, использующих каждое сленговое слово в своей речи и толкование данных слов и выражений, упомянутых в анкете.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84225" y="6146591"/>
            <a:ext cx="293127" cy="45719"/>
          </a:xfrm>
        </p:spPr>
        <p:txBody>
          <a:bodyPr>
            <a:normAutofit fontScale="25000" lnSpcReduction="20000"/>
          </a:bodyPr>
          <a:lstStyle/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17412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913" y="274750"/>
            <a:ext cx="8596668" cy="1320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Заключение: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0456" y="935150"/>
            <a:ext cx="8867125" cy="50644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>
                <a:solidFill>
                  <a:schemeClr val="accent1"/>
                </a:solidFill>
              </a:rPr>
              <a:t>В заключение хочется сказать, что школьный сленг всегда развивается, и, как правило, процесс не зависит от того, нравится это взрослым или нет. </a:t>
            </a:r>
            <a:endParaRPr lang="ru-RU" sz="22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ru-RU" sz="2200" dirty="0">
                <a:solidFill>
                  <a:schemeClr val="accent1"/>
                </a:solidFill>
              </a:rPr>
              <a:t>Родители и учителя могут сколько угодно выступать за чистоту языка и правильность произношения слов, но толку от этого будет мало. Все потому, что каждый подросток стремится к индивидуальности. Каждому хочется выразить себя, пусть даже с помощью странных слов. </a:t>
            </a:r>
            <a:endParaRPr lang="ru-RU" sz="22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ru-RU" sz="2200" dirty="0">
                <a:solidFill>
                  <a:schemeClr val="accent1"/>
                </a:solidFill>
              </a:rPr>
              <a:t>Дети хотят изменить этот мир и делают это возможным для них способом -через речь.  Почему нет? У нас свободная страна, и каждый имеет право на самовыражение и мнение, и нужно его учитывать. Если не позволять детям проявлять индивидуальность, то скоро опустеет не язык, а интеллект школьников тем более, что намного хуже.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0" y="274750"/>
            <a:ext cx="540913" cy="5330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218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2033" y="2134800"/>
            <a:ext cx="9612886" cy="1966175"/>
          </a:xfrm>
          <a:noFill/>
          <a:ln>
            <a:solidFill>
              <a:schemeClr val="tx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  <a:reflection blurRad="6350" stA="50000" endA="300" endPos="90000" dir="5400000" sy="-100000" algn="bl" rotWithShape="0"/>
          </a:effectLst>
          <a:scene3d>
            <a:camera prst="isometricOffAxis1Right"/>
            <a:lightRig rig="threePt" dir="t"/>
          </a:scene3d>
          <a:sp3d>
            <a:bevelT prst="convex"/>
          </a:sp3d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84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322</TotalTime>
  <Words>471</Words>
  <Application>Microsoft Office PowerPoint</Application>
  <PresentationFormat>Широкоэкранный</PresentationFormat>
  <Paragraphs>44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Trebuchet MS</vt:lpstr>
      <vt:lpstr>Wingdings</vt:lpstr>
      <vt:lpstr>Wingdings 3</vt:lpstr>
      <vt:lpstr>Аспект</vt:lpstr>
      <vt:lpstr>«Cленговые слова»</vt:lpstr>
      <vt:lpstr>Цель проекта: Изучение особенностей речи школьников и употребления сленговых слов (выражений)  Задачи проекта: Узнать происхождение и виды сленга. Провести анкетирование среди школьников на употребление сленговых слов Познакомить старшее поколение со сленгом школьников, составить словарь сленговых слов   </vt:lpstr>
      <vt:lpstr>Что же такое сленг?</vt:lpstr>
      <vt:lpstr>Существуют различные виды сленга: </vt:lpstr>
      <vt:lpstr>Молодёжный (школьный сленг):</vt:lpstr>
      <vt:lpstr>Примеры школьного сленга:</vt:lpstr>
      <vt:lpstr> Немного о словаре, как о продукте моего проекта, в нем указаны все слова из проведенного мной анкетирования, которые разделяются на три группы: часто употребляемые, редко употребляемые и никогда не потребляемые. Так же в словаре, помимо этих слов, прописывается количество человек, использующих каждое сленговое слово в своей речи и толкование данных слов и выражений, упомянутых в анкете. </vt:lpstr>
      <vt:lpstr>Заключение: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Cленговые слова</dc:title>
  <dc:creator>Windows User</dc:creator>
  <cp:lastModifiedBy>Windows User</cp:lastModifiedBy>
  <cp:revision>18</cp:revision>
  <dcterms:created xsi:type="dcterms:W3CDTF">2022-03-29T12:31:50Z</dcterms:created>
  <dcterms:modified xsi:type="dcterms:W3CDTF">2022-04-13T16:14:38Z</dcterms:modified>
</cp:coreProperties>
</file>